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D0E8E-3184-48E1-BB91-C8B03EEB64D2}" v="21" dt="2021-03-22T03:40:43.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 Kumari" userId="S::kumari.ju@northeastern.edu::4605f249-96e5-4c8d-a39e-161c7c02dea7" providerId="AD" clId="Web-{43FD0E8E-3184-48E1-BB91-C8B03EEB64D2}"/>
    <pc:docChg chg="modSld">
      <pc:chgData name="Juhi Kumari" userId="S::kumari.ju@northeastern.edu::4605f249-96e5-4c8d-a39e-161c7c02dea7" providerId="AD" clId="Web-{43FD0E8E-3184-48E1-BB91-C8B03EEB64D2}" dt="2021-03-22T03:40:41.011" v="9" actId="20577"/>
      <pc:docMkLst>
        <pc:docMk/>
      </pc:docMkLst>
      <pc:sldChg chg="modSp">
        <pc:chgData name="Juhi Kumari" userId="S::kumari.ju@northeastern.edu::4605f249-96e5-4c8d-a39e-161c7c02dea7" providerId="AD" clId="Web-{43FD0E8E-3184-48E1-BB91-C8B03EEB64D2}" dt="2021-03-22T03:40:41.011" v="9" actId="20577"/>
        <pc:sldMkLst>
          <pc:docMk/>
          <pc:sldMk cId="4009851235" sldId="272"/>
        </pc:sldMkLst>
        <pc:spChg chg="mod">
          <ac:chgData name="Juhi Kumari" userId="S::kumari.ju@northeastern.edu::4605f249-96e5-4c8d-a39e-161c7c02dea7" providerId="AD" clId="Web-{43FD0E8E-3184-48E1-BB91-C8B03EEB64D2}" dt="2021-03-22T03:40:15.526" v="4" actId="20577"/>
          <ac:spMkLst>
            <pc:docMk/>
            <pc:sldMk cId="4009851235" sldId="272"/>
            <ac:spMk id="2" creationId="{819C7EBB-7F80-7C4A-B7FF-3CFE649C147C}"/>
          </ac:spMkLst>
        </pc:spChg>
        <pc:spChg chg="mod">
          <ac:chgData name="Juhi Kumari" userId="S::kumari.ju@northeastern.edu::4605f249-96e5-4c8d-a39e-161c7c02dea7" providerId="AD" clId="Web-{43FD0E8E-3184-48E1-BB91-C8B03EEB64D2}" dt="2021-03-22T03:40:41.011" v="9" actId="20577"/>
          <ac:spMkLst>
            <pc:docMk/>
            <pc:sldMk cId="4009851235" sldId="272"/>
            <ac:spMk id="3" creationId="{7C6DDEEF-44A7-FC46-8892-1C2887B026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D8BF9-96C8-9149-9DD6-8B652422130E}" type="datetimeFigureOut">
              <a:rPr lang="en-US" smtClean="0"/>
              <a:t>3/21/2021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17ED0-9458-7540-A705-E643A9FCF6F1}" type="slidenum">
              <a:rPr lang="en-US" smtClean="0"/>
              <a:t>‹#›</a:t>
            </a:fld>
            <a:endParaRPr lang="en-US"/>
          </a:p>
        </p:txBody>
      </p:sp>
    </p:spTree>
    <p:extLst>
      <p:ext uri="{BB962C8B-B14F-4D97-AF65-F5344CB8AC3E}">
        <p14:creationId xmlns:p14="http://schemas.microsoft.com/office/powerpoint/2010/main" val="1684470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F17ED0-9458-7540-A705-E643A9FCF6F1}" type="slidenum">
              <a:rPr lang="en-US" smtClean="0"/>
              <a:t>9</a:t>
            </a:fld>
            <a:endParaRPr lang="en-US"/>
          </a:p>
        </p:txBody>
      </p:sp>
    </p:spTree>
    <p:extLst>
      <p:ext uri="{BB962C8B-B14F-4D97-AF65-F5344CB8AC3E}">
        <p14:creationId xmlns:p14="http://schemas.microsoft.com/office/powerpoint/2010/main" val="228964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F17ED0-9458-7540-A705-E643A9FCF6F1}" type="slidenum">
              <a:rPr lang="en-US" smtClean="0"/>
              <a:t>11</a:t>
            </a:fld>
            <a:endParaRPr lang="en-US"/>
          </a:p>
        </p:txBody>
      </p:sp>
    </p:spTree>
    <p:extLst>
      <p:ext uri="{BB962C8B-B14F-4D97-AF65-F5344CB8AC3E}">
        <p14:creationId xmlns:p14="http://schemas.microsoft.com/office/powerpoint/2010/main" val="271480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F17ED0-9458-7540-A705-E643A9FCF6F1}" type="slidenum">
              <a:rPr lang="en-US" smtClean="0"/>
              <a:t>16</a:t>
            </a:fld>
            <a:endParaRPr lang="en-US"/>
          </a:p>
        </p:txBody>
      </p:sp>
    </p:spTree>
    <p:extLst>
      <p:ext uri="{BB962C8B-B14F-4D97-AF65-F5344CB8AC3E}">
        <p14:creationId xmlns:p14="http://schemas.microsoft.com/office/powerpoint/2010/main" val="212686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5797-651E-1C4B-A194-45108D9C8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E78856-6F69-924B-9FAC-AAE48D562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081D74-5FE4-E146-A526-890080E5AE3F}"/>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73C2082D-7C29-2240-8D1B-A02E99860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64A34-1287-8542-A61B-5D21C09D3869}"/>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184905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89B9-A3D9-5645-B42F-BBAC1D7D47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C3A716-2696-5249-85BF-1349D71A8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71856-B1DD-DB44-A5C9-76A4E2C82B3F}"/>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F80272F8-3C90-A741-B44B-4C596F1B4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85397-AF80-4245-9368-0C55FE42F3FD}"/>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1272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9EFD6-A0A3-8B4D-ABBC-094A932810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611FCF-D19B-9842-8902-3261206277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E9BB1-21DE-8B4F-9C60-F774A059C716}"/>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F0305210-C13E-A84C-AE79-B58DD249C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6B21D-E759-5648-9F99-BAEF53D534B2}"/>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1357494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F198-5DB2-5B4D-87A6-CFD293D0C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85E2C9-EF92-754A-9014-7D87E15355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77305-E0A9-9E42-A460-8DF2D9588662}"/>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7F25865D-5695-0F4E-9C56-DF5170653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B5490-8342-D447-ADD0-125241826F01}"/>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20423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8176-CEAE-AB48-908F-3E942DC36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5DDF4-650E-0E4B-81BF-0BB4A5817D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5834EC-F819-1B40-A52E-AF629EED56EB}"/>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95F6D708-5CBE-8740-9866-EFF2ABB5B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01FD8-1C28-6648-9F8D-4CB02FDD2F32}"/>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408374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D12A-F88E-3E45-8C13-35B22FD12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548E3-6175-E84B-9068-2A9E9C6E9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9F169C-666D-DC47-8E46-8F1FCDCFBF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CD1A6-B47A-E44B-BB27-955C76599C4C}"/>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6" name="Footer Placeholder 5">
            <a:extLst>
              <a:ext uri="{FF2B5EF4-FFF2-40B4-BE49-F238E27FC236}">
                <a16:creationId xmlns:a16="http://schemas.microsoft.com/office/drawing/2014/main" id="{80BFB20A-CA44-F641-9E46-EA2B9D1E9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28F1B-5E81-9F48-83F7-FA53F964B826}"/>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2805760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E3D7-92B4-EC43-96DE-8738BE6769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C8CDED-A7AE-1F40-AA16-3815E9F879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2F8FDB-8F2E-154C-84D2-7B091F327A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F1C52-9AA9-FD46-9FEB-54EDB9CA8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8F538-6B1E-4A47-8665-F191D0B0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68FE92-24BB-3B49-86BF-929FBE81BE1A}"/>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8" name="Footer Placeholder 7">
            <a:extLst>
              <a:ext uri="{FF2B5EF4-FFF2-40B4-BE49-F238E27FC236}">
                <a16:creationId xmlns:a16="http://schemas.microsoft.com/office/drawing/2014/main" id="{7E045CBB-BC98-534C-A422-0F440A7C3B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C0208C-1249-9041-BA02-CCDBB0B59B17}"/>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317618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6A63-168E-D84A-86B8-1EA73CE6F3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FD6488-5E21-7348-AAD9-AAA85240242F}"/>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4" name="Footer Placeholder 3">
            <a:extLst>
              <a:ext uri="{FF2B5EF4-FFF2-40B4-BE49-F238E27FC236}">
                <a16:creationId xmlns:a16="http://schemas.microsoft.com/office/drawing/2014/main" id="{A9629105-A2DA-BB47-842D-C0E7860D47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6C6637-5FA7-A043-90E4-C1B55C0EF127}"/>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13212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64448-0510-7C4F-B51C-C13F6FA2F53E}"/>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3" name="Footer Placeholder 2">
            <a:extLst>
              <a:ext uri="{FF2B5EF4-FFF2-40B4-BE49-F238E27FC236}">
                <a16:creationId xmlns:a16="http://schemas.microsoft.com/office/drawing/2014/main" id="{3869AD4D-61F4-914C-8347-B02DBB255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8F3E22-0929-DC4A-AAFF-BD9E74898A03}"/>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2362015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CB07-BFE8-CE4C-9618-2EC1D506C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4B48EA-251F-874F-8B86-E0FBD794C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581EB1-349E-F24B-8652-CA83A225E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14D7E-E891-1042-915A-8F83A6774746}"/>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6" name="Footer Placeholder 5">
            <a:extLst>
              <a:ext uri="{FF2B5EF4-FFF2-40B4-BE49-F238E27FC236}">
                <a16:creationId xmlns:a16="http://schemas.microsoft.com/office/drawing/2014/main" id="{51DE692B-5B75-3743-B5BB-754BD056AA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614C3C-9F79-6144-B2F4-CD6B396B7801}"/>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332574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4B29-A716-E846-9E36-E412BAE10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BB3CE7-D5A7-8F45-86AC-8EF419453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52623-ADCF-E14C-904A-C80EC99B6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1E5DE-C11E-D648-8AEA-B93E74889531}"/>
              </a:ext>
            </a:extLst>
          </p:cNvPr>
          <p:cNvSpPr>
            <a:spLocks noGrp="1"/>
          </p:cNvSpPr>
          <p:nvPr>
            <p:ph type="dt" sz="half" idx="10"/>
          </p:nvPr>
        </p:nvSpPr>
        <p:spPr/>
        <p:txBody>
          <a:bodyPr/>
          <a:lstStyle/>
          <a:p>
            <a:fld id="{338C774D-08AD-434F-BD07-D50061849119}" type="datetimeFigureOut">
              <a:rPr lang="en-US" smtClean="0"/>
              <a:t>3/21/2021</a:t>
            </a:fld>
            <a:endParaRPr lang="en-US"/>
          </a:p>
        </p:txBody>
      </p:sp>
      <p:sp>
        <p:nvSpPr>
          <p:cNvPr id="6" name="Footer Placeholder 5">
            <a:extLst>
              <a:ext uri="{FF2B5EF4-FFF2-40B4-BE49-F238E27FC236}">
                <a16:creationId xmlns:a16="http://schemas.microsoft.com/office/drawing/2014/main" id="{02C223B6-F402-7741-B89B-884B528AE2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B4FF2-2BF4-DC4C-B112-2EE88B2EF135}"/>
              </a:ext>
            </a:extLst>
          </p:cNvPr>
          <p:cNvSpPr>
            <a:spLocks noGrp="1"/>
          </p:cNvSpPr>
          <p:nvPr>
            <p:ph type="sldNum" sz="quarter" idx="12"/>
          </p:nvPr>
        </p:nvSpPr>
        <p:spPr/>
        <p:txBody>
          <a:bodyPr/>
          <a:lstStyle/>
          <a:p>
            <a:fld id="{37782354-BF28-4A4C-BDE3-943955CFA8C6}" type="slidenum">
              <a:rPr lang="en-US" smtClean="0"/>
              <a:t>‹#›</a:t>
            </a:fld>
            <a:endParaRPr lang="en-US"/>
          </a:p>
        </p:txBody>
      </p:sp>
    </p:spTree>
    <p:extLst>
      <p:ext uri="{BB962C8B-B14F-4D97-AF65-F5344CB8AC3E}">
        <p14:creationId xmlns:p14="http://schemas.microsoft.com/office/powerpoint/2010/main" val="2867039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EFB458-3F3E-C14C-B5CB-B76AA7BA7E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980876-EA08-BC41-A9D7-C765795FE1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9902A-6D5A-744E-826D-AEC7FF58D7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C774D-08AD-434F-BD07-D50061849119}" type="datetimeFigureOut">
              <a:rPr lang="en-US" smtClean="0"/>
              <a:t>3/21/2021</a:t>
            </a:fld>
            <a:endParaRPr lang="en-US"/>
          </a:p>
        </p:txBody>
      </p:sp>
      <p:sp>
        <p:nvSpPr>
          <p:cNvPr id="5" name="Footer Placeholder 4">
            <a:extLst>
              <a:ext uri="{FF2B5EF4-FFF2-40B4-BE49-F238E27FC236}">
                <a16:creationId xmlns:a16="http://schemas.microsoft.com/office/drawing/2014/main" id="{7060B590-246F-694D-9623-1B45E9084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621292-38F6-7B44-A89D-E3BE76FC7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82354-BF28-4A4C-BDE3-943955CFA8C6}" type="slidenum">
              <a:rPr lang="en-US" smtClean="0"/>
              <a:t>‹#›</a:t>
            </a:fld>
            <a:endParaRPr lang="en-US"/>
          </a:p>
        </p:txBody>
      </p:sp>
    </p:spTree>
    <p:extLst>
      <p:ext uri="{BB962C8B-B14F-4D97-AF65-F5344CB8AC3E}">
        <p14:creationId xmlns:p14="http://schemas.microsoft.com/office/powerpoint/2010/main" val="141263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DD219F-594D-344C-9EAA-88EC183F5917}"/>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r>
              <a:rPr lang="en-US" sz="4400" b="1" kern="1200">
                <a:solidFill>
                  <a:srgbClr val="FFFFFF"/>
                </a:solidFill>
                <a:latin typeface="+mj-lt"/>
                <a:ea typeface="+mj-ea"/>
                <a:cs typeface="+mj-cs"/>
              </a:rPr>
              <a:t>University Model: Performance measurement</a:t>
            </a:r>
            <a:endParaRPr lang="en-US" sz="4400" kern="120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BDCA21FC-7A8A-044D-B6B8-9B920EEBCC57}"/>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algn="l"/>
            <a:r>
              <a:rPr lang="en-US" b="1" dirty="0">
                <a:solidFill>
                  <a:srgbClr val="000000"/>
                </a:solidFill>
              </a:rPr>
              <a:t>Team Members :</a:t>
            </a:r>
          </a:p>
          <a:p>
            <a:pPr indent="-228600" algn="l">
              <a:buFont typeface="Arial" panose="020B0604020202020204" pitchFamily="34" charset="0"/>
              <a:buChar char="•"/>
            </a:pPr>
            <a:r>
              <a:rPr lang="en-US" dirty="0">
                <a:solidFill>
                  <a:srgbClr val="000000"/>
                </a:solidFill>
              </a:rPr>
              <a:t>Amisha Gupta</a:t>
            </a:r>
          </a:p>
          <a:p>
            <a:pPr indent="-228600" algn="l">
              <a:buFont typeface="Arial" panose="020B0604020202020204" pitchFamily="34" charset="0"/>
              <a:buChar char="•"/>
            </a:pPr>
            <a:r>
              <a:rPr lang="en-US" dirty="0">
                <a:solidFill>
                  <a:srgbClr val="000000"/>
                </a:solidFill>
              </a:rPr>
              <a:t>Juhi Kumari</a:t>
            </a:r>
          </a:p>
          <a:p>
            <a:pPr indent="-228600" algn="l">
              <a:buFont typeface="Arial" panose="020B0604020202020204" pitchFamily="34" charset="0"/>
              <a:buChar char="•"/>
            </a:pPr>
            <a:r>
              <a:rPr lang="en-US" dirty="0">
                <a:solidFill>
                  <a:srgbClr val="000000"/>
                </a:solidFill>
              </a:rPr>
              <a:t>Ajinkya Babar</a:t>
            </a:r>
          </a:p>
        </p:txBody>
      </p:sp>
    </p:spTree>
    <p:extLst>
      <p:ext uri="{BB962C8B-B14F-4D97-AF65-F5344CB8AC3E}">
        <p14:creationId xmlns:p14="http://schemas.microsoft.com/office/powerpoint/2010/main" val="3974197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B0003A1-C334-6C4E-83AA-5D9D155E5DE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SEQUENCE DIAGRAM ADMIN</a:t>
            </a:r>
          </a:p>
        </p:txBody>
      </p:sp>
      <p:pic>
        <p:nvPicPr>
          <p:cNvPr id="9" name="Content Placeholder 8" descr="Diagram, schematic&#10;&#10;Description automatically generated">
            <a:extLst>
              <a:ext uri="{FF2B5EF4-FFF2-40B4-BE49-F238E27FC236}">
                <a16:creationId xmlns:a16="http://schemas.microsoft.com/office/drawing/2014/main" id="{679F8931-97B6-ED4B-8B96-02D989A73057}"/>
              </a:ext>
            </a:extLst>
          </p:cNvPr>
          <p:cNvPicPr>
            <a:picLocks noGrp="1" noChangeAspect="1"/>
          </p:cNvPicPr>
          <p:nvPr>
            <p:ph idx="1"/>
          </p:nvPr>
        </p:nvPicPr>
        <p:blipFill>
          <a:blip r:embed="rId2"/>
          <a:stretch>
            <a:fillRect/>
          </a:stretch>
        </p:blipFill>
        <p:spPr>
          <a:xfrm>
            <a:off x="5257173" y="467208"/>
            <a:ext cx="5716257" cy="5923584"/>
          </a:xfrm>
          <a:prstGeom prst="rect">
            <a:avLst/>
          </a:prstGeom>
        </p:spPr>
      </p:pic>
    </p:spTree>
    <p:extLst>
      <p:ext uri="{BB962C8B-B14F-4D97-AF65-F5344CB8AC3E}">
        <p14:creationId xmlns:p14="http://schemas.microsoft.com/office/powerpoint/2010/main" val="100162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AE13EF-ED85-EC42-B622-AF11BD93BFF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SEQUENCE DIAGRAM STUDENT</a:t>
            </a:r>
          </a:p>
        </p:txBody>
      </p:sp>
      <p:pic>
        <p:nvPicPr>
          <p:cNvPr id="7" name="Content Placeholder 6">
            <a:extLst>
              <a:ext uri="{FF2B5EF4-FFF2-40B4-BE49-F238E27FC236}">
                <a16:creationId xmlns:a16="http://schemas.microsoft.com/office/drawing/2014/main" id="{401E3DDB-7B20-1140-9CEC-6AC1F088A03C}"/>
              </a:ext>
            </a:extLst>
          </p:cNvPr>
          <p:cNvPicPr>
            <a:picLocks noGrp="1" noChangeAspect="1"/>
          </p:cNvPicPr>
          <p:nvPr>
            <p:ph idx="1"/>
          </p:nvPr>
        </p:nvPicPr>
        <p:blipFill>
          <a:blip r:embed="rId3"/>
          <a:stretch>
            <a:fillRect/>
          </a:stretch>
        </p:blipFill>
        <p:spPr>
          <a:xfrm>
            <a:off x="5590375" y="467208"/>
            <a:ext cx="5049853" cy="5923584"/>
          </a:xfrm>
          <a:prstGeom prst="rect">
            <a:avLst/>
          </a:prstGeom>
        </p:spPr>
      </p:pic>
    </p:spTree>
    <p:extLst>
      <p:ext uri="{BB962C8B-B14F-4D97-AF65-F5344CB8AC3E}">
        <p14:creationId xmlns:p14="http://schemas.microsoft.com/office/powerpoint/2010/main" val="46023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BEC3-EA1E-ED4F-82C3-1C382A92BCE7}"/>
              </a:ext>
            </a:extLst>
          </p:cNvPr>
          <p:cNvSpPr>
            <a:spLocks noGrp="1"/>
          </p:cNvSpPr>
          <p:nvPr>
            <p:ph type="title"/>
          </p:nvPr>
        </p:nvSpPr>
        <p:spPr/>
        <p:txBody>
          <a:bodyPr/>
          <a:lstStyle/>
          <a:p>
            <a:r>
              <a:rPr lang="en-US" b="1"/>
              <a:t>GUI REPRESENTATION</a:t>
            </a:r>
            <a:endParaRPr lang="en-US" dirty="0"/>
          </a:p>
        </p:txBody>
      </p:sp>
      <p:sp>
        <p:nvSpPr>
          <p:cNvPr id="3" name="Content Placeholder 2">
            <a:extLst>
              <a:ext uri="{FF2B5EF4-FFF2-40B4-BE49-F238E27FC236}">
                <a16:creationId xmlns:a16="http://schemas.microsoft.com/office/drawing/2014/main" id="{35C76320-1AE1-454E-9BA6-0289FF539D21}"/>
              </a:ext>
            </a:extLst>
          </p:cNvPr>
          <p:cNvSpPr>
            <a:spLocks noGrp="1"/>
          </p:cNvSpPr>
          <p:nvPr>
            <p:ph idx="1"/>
          </p:nvPr>
        </p:nvSpPr>
        <p:spPr/>
        <p:txBody>
          <a:bodyPr/>
          <a:lstStyle/>
          <a:p>
            <a:pPr marL="0" indent="0">
              <a:buNone/>
            </a:pPr>
            <a:endParaRPr lang="en-US"/>
          </a:p>
          <a:p>
            <a:pPr marL="0" indent="0">
              <a:buNone/>
            </a:pPr>
            <a:endParaRPr lang="en-US"/>
          </a:p>
          <a:p>
            <a:pPr marL="0" indent="0">
              <a:buNone/>
            </a:pPr>
            <a:endParaRPr lang="en-US" dirty="0"/>
          </a:p>
        </p:txBody>
      </p:sp>
      <p:pic>
        <p:nvPicPr>
          <p:cNvPr id="5" name="Picture 4" descr="A screenshot of a computer screen&#10;&#10;Description automatically generated with medium confidence">
            <a:extLst>
              <a:ext uri="{FF2B5EF4-FFF2-40B4-BE49-F238E27FC236}">
                <a16:creationId xmlns:a16="http://schemas.microsoft.com/office/drawing/2014/main" id="{B23C7338-BDCA-3F41-BC0F-407C037A620B}"/>
              </a:ext>
            </a:extLst>
          </p:cNvPr>
          <p:cNvPicPr>
            <a:picLocks noChangeAspect="1"/>
          </p:cNvPicPr>
          <p:nvPr/>
        </p:nvPicPr>
        <p:blipFill>
          <a:blip r:embed="rId2"/>
          <a:stretch>
            <a:fillRect/>
          </a:stretch>
        </p:blipFill>
        <p:spPr>
          <a:xfrm>
            <a:off x="1143000" y="1825625"/>
            <a:ext cx="9415463" cy="4486275"/>
          </a:xfrm>
          <a:prstGeom prst="rect">
            <a:avLst/>
          </a:prstGeom>
        </p:spPr>
      </p:pic>
    </p:spTree>
    <p:extLst>
      <p:ext uri="{BB962C8B-B14F-4D97-AF65-F5344CB8AC3E}">
        <p14:creationId xmlns:p14="http://schemas.microsoft.com/office/powerpoint/2010/main" val="155568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FF14-9A7E-8646-A7D5-A9F906D18C8E}"/>
              </a:ext>
            </a:extLst>
          </p:cNvPr>
          <p:cNvSpPr>
            <a:spLocks noGrp="1"/>
          </p:cNvSpPr>
          <p:nvPr>
            <p:ph type="title"/>
          </p:nvPr>
        </p:nvSpPr>
        <p:spPr/>
        <p:txBody>
          <a:bodyPr/>
          <a:lstStyle/>
          <a:p>
            <a:r>
              <a:rPr lang="en-US"/>
              <a:t>Admin Dashboard</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96869CD3-E01D-EE4C-8B0C-DD0EC5C7A818}"/>
              </a:ext>
            </a:extLst>
          </p:cNvPr>
          <p:cNvPicPr>
            <a:picLocks noGrp="1" noChangeAspect="1"/>
          </p:cNvPicPr>
          <p:nvPr>
            <p:ph idx="1"/>
          </p:nvPr>
        </p:nvPicPr>
        <p:blipFill>
          <a:blip r:embed="rId2"/>
          <a:stretch>
            <a:fillRect/>
          </a:stretch>
        </p:blipFill>
        <p:spPr>
          <a:xfrm>
            <a:off x="1300163" y="1557338"/>
            <a:ext cx="9944100" cy="4935537"/>
          </a:xfrm>
        </p:spPr>
      </p:pic>
    </p:spTree>
    <p:extLst>
      <p:ext uri="{BB962C8B-B14F-4D97-AF65-F5344CB8AC3E}">
        <p14:creationId xmlns:p14="http://schemas.microsoft.com/office/powerpoint/2010/main" val="383353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DF-F411-104F-880D-86F209A4FD47}"/>
              </a:ext>
            </a:extLst>
          </p:cNvPr>
          <p:cNvSpPr>
            <a:spLocks noGrp="1"/>
          </p:cNvSpPr>
          <p:nvPr>
            <p:ph type="title"/>
          </p:nvPr>
        </p:nvSpPr>
        <p:spPr/>
        <p:txBody>
          <a:bodyPr/>
          <a:lstStyle/>
          <a:p>
            <a:r>
              <a:rPr lang="en-US" dirty="0"/>
              <a:t>Admin – Student Tab</a:t>
            </a:r>
          </a:p>
        </p:txBody>
      </p:sp>
      <p:pic>
        <p:nvPicPr>
          <p:cNvPr id="5" name="Content Placeholder 4" descr="Table&#10;&#10;Description automatically generated">
            <a:extLst>
              <a:ext uri="{FF2B5EF4-FFF2-40B4-BE49-F238E27FC236}">
                <a16:creationId xmlns:a16="http://schemas.microsoft.com/office/drawing/2014/main" id="{DB1941F2-8D90-FC44-B5A4-602C0E3B8F5F}"/>
              </a:ext>
            </a:extLst>
          </p:cNvPr>
          <p:cNvPicPr>
            <a:picLocks noGrp="1" noChangeAspect="1"/>
          </p:cNvPicPr>
          <p:nvPr>
            <p:ph idx="1"/>
          </p:nvPr>
        </p:nvPicPr>
        <p:blipFill>
          <a:blip r:embed="rId2"/>
          <a:stretch>
            <a:fillRect/>
          </a:stretch>
        </p:blipFill>
        <p:spPr>
          <a:xfrm>
            <a:off x="1457327" y="1690688"/>
            <a:ext cx="8386762" cy="4351338"/>
          </a:xfrm>
        </p:spPr>
      </p:pic>
    </p:spTree>
    <p:extLst>
      <p:ext uri="{BB962C8B-B14F-4D97-AF65-F5344CB8AC3E}">
        <p14:creationId xmlns:p14="http://schemas.microsoft.com/office/powerpoint/2010/main" val="5695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7603-2507-784D-993F-130B6E2EE805}"/>
              </a:ext>
            </a:extLst>
          </p:cNvPr>
          <p:cNvSpPr>
            <a:spLocks noGrp="1"/>
          </p:cNvSpPr>
          <p:nvPr>
            <p:ph type="title"/>
          </p:nvPr>
        </p:nvSpPr>
        <p:spPr/>
        <p:txBody>
          <a:bodyPr/>
          <a:lstStyle/>
          <a:p>
            <a:r>
              <a:rPr lang="en-US" dirty="0"/>
              <a:t>Student View – Register for courses</a:t>
            </a:r>
          </a:p>
        </p:txBody>
      </p:sp>
      <p:pic>
        <p:nvPicPr>
          <p:cNvPr id="5" name="Content Placeholder 4" descr="Table&#10;&#10;Description automatically generated">
            <a:extLst>
              <a:ext uri="{FF2B5EF4-FFF2-40B4-BE49-F238E27FC236}">
                <a16:creationId xmlns:a16="http://schemas.microsoft.com/office/drawing/2014/main" id="{6DA00198-5E98-1D43-BA09-935E9D2E1D00}"/>
              </a:ext>
            </a:extLst>
          </p:cNvPr>
          <p:cNvPicPr>
            <a:picLocks noGrp="1" noChangeAspect="1"/>
          </p:cNvPicPr>
          <p:nvPr>
            <p:ph idx="1"/>
          </p:nvPr>
        </p:nvPicPr>
        <p:blipFill>
          <a:blip r:embed="rId2"/>
          <a:stretch>
            <a:fillRect/>
          </a:stretch>
        </p:blipFill>
        <p:spPr>
          <a:xfrm>
            <a:off x="1428750" y="1825625"/>
            <a:ext cx="9101138" cy="4351338"/>
          </a:xfrm>
        </p:spPr>
      </p:pic>
    </p:spTree>
    <p:extLst>
      <p:ext uri="{BB962C8B-B14F-4D97-AF65-F5344CB8AC3E}">
        <p14:creationId xmlns:p14="http://schemas.microsoft.com/office/powerpoint/2010/main" val="38369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4F2E-F666-8C4C-A1AD-28AAA93DB43C}"/>
              </a:ext>
            </a:extLst>
          </p:cNvPr>
          <p:cNvSpPr>
            <a:spLocks noGrp="1"/>
          </p:cNvSpPr>
          <p:nvPr>
            <p:ph type="title"/>
          </p:nvPr>
        </p:nvSpPr>
        <p:spPr/>
        <p:txBody>
          <a:bodyPr/>
          <a:lstStyle/>
          <a:p>
            <a:r>
              <a:rPr lang="en-US" dirty="0"/>
              <a:t>Student View- Grades</a:t>
            </a:r>
          </a:p>
        </p:txBody>
      </p:sp>
      <p:pic>
        <p:nvPicPr>
          <p:cNvPr id="5" name="Content Placeholder 4" descr="Graphical user interface&#10;&#10;Description automatically generated">
            <a:extLst>
              <a:ext uri="{FF2B5EF4-FFF2-40B4-BE49-F238E27FC236}">
                <a16:creationId xmlns:a16="http://schemas.microsoft.com/office/drawing/2014/main" id="{0D23FE7D-C6E8-114A-A938-19F162372370}"/>
              </a:ext>
            </a:extLst>
          </p:cNvPr>
          <p:cNvPicPr>
            <a:picLocks noGrp="1" noChangeAspect="1"/>
          </p:cNvPicPr>
          <p:nvPr>
            <p:ph idx="1"/>
          </p:nvPr>
        </p:nvPicPr>
        <p:blipFill>
          <a:blip r:embed="rId3"/>
          <a:stretch>
            <a:fillRect/>
          </a:stretch>
        </p:blipFill>
        <p:spPr>
          <a:xfrm>
            <a:off x="1288128" y="1825625"/>
            <a:ext cx="9615743" cy="4351338"/>
          </a:xfrm>
        </p:spPr>
      </p:pic>
    </p:spTree>
    <p:extLst>
      <p:ext uri="{BB962C8B-B14F-4D97-AF65-F5344CB8AC3E}">
        <p14:creationId xmlns:p14="http://schemas.microsoft.com/office/powerpoint/2010/main" val="2295967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7EBB-7F80-7C4A-B7FF-3CFE649C147C}"/>
              </a:ext>
            </a:extLst>
          </p:cNvPr>
          <p:cNvSpPr>
            <a:spLocks noGrp="1"/>
          </p:cNvSpPr>
          <p:nvPr>
            <p:ph type="title"/>
          </p:nvPr>
        </p:nvSpPr>
        <p:spPr/>
        <p:txBody>
          <a:bodyPr/>
          <a:lstStyle/>
          <a:p>
            <a:r>
              <a:rPr lang="en-US" dirty="0">
                <a:latin typeface="Calibri"/>
                <a:cs typeface="Calibri"/>
              </a:rPr>
              <a:t>CONCLUSION:</a:t>
            </a:r>
            <a:endParaRPr lang="en-US" dirty="0"/>
          </a:p>
        </p:txBody>
      </p:sp>
      <p:sp>
        <p:nvSpPr>
          <p:cNvPr id="3" name="Content Placeholder 2">
            <a:extLst>
              <a:ext uri="{FF2B5EF4-FFF2-40B4-BE49-F238E27FC236}">
                <a16:creationId xmlns:a16="http://schemas.microsoft.com/office/drawing/2014/main" id="{7C6DDEEF-44A7-FC46-8892-1C2887B0268C}"/>
              </a:ext>
            </a:extLst>
          </p:cNvPr>
          <p:cNvSpPr>
            <a:spLocks noGrp="1"/>
          </p:cNvSpPr>
          <p:nvPr>
            <p:ph idx="1"/>
          </p:nvPr>
        </p:nvSpPr>
        <p:spPr/>
        <p:txBody>
          <a:bodyPr vert="horz" lIns="91440" tIns="45720" rIns="91440" bIns="45720" rtlCol="0" anchor="t">
            <a:normAutofit fontScale="92500" lnSpcReduction="10000"/>
          </a:bodyPr>
          <a:lstStyle/>
          <a:p>
            <a:pPr marL="0" indent="0" algn="just">
              <a:buNone/>
            </a:pPr>
            <a:endParaRPr lang="en-US" dirty="0">
              <a:cs typeface="Calibri" panose="020F0502020204030204"/>
            </a:endParaRPr>
          </a:p>
          <a:p>
            <a:pPr algn="just"/>
            <a:r>
              <a:rPr lang="en-US" dirty="0">
                <a:ea typeface="+mn-lt"/>
                <a:cs typeface="+mn-lt"/>
              </a:rPr>
              <a:t>Universities lack a performance measurement solution to assess the quality of education they provide to their students. One criterion was to examine the educational system in terms of faculty and courses, as well as how they contributed to the growth of their graduates over a 5-year period. Tracking the graduates' jobs and promotions also provided insight into their development. We were able to provide a solution for the performance measurement solution and define the ranking system of educational institutions, particularly for the developing world, by keeping all of this data and criteria in mind.</a:t>
            </a:r>
            <a:endParaRPr lang="en-US" dirty="0"/>
          </a:p>
          <a:p>
            <a:br>
              <a:rPr lang="en-US" dirty="0"/>
            </a:br>
            <a:endParaRPr lang="en-US" dirty="0"/>
          </a:p>
        </p:txBody>
      </p:sp>
    </p:spTree>
    <p:extLst>
      <p:ext uri="{BB962C8B-B14F-4D97-AF65-F5344CB8AC3E}">
        <p14:creationId xmlns:p14="http://schemas.microsoft.com/office/powerpoint/2010/main" val="400985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7">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13D52AA8-1E1E-1145-82B2-B04B46423F3B}"/>
              </a:ext>
            </a:extLst>
          </p:cNvPr>
          <p:cNvSpPr>
            <a:spLocks noGrp="1"/>
          </p:cNvSpPr>
          <p:nvPr>
            <p:ph type="title"/>
          </p:nvPr>
        </p:nvSpPr>
        <p:spPr>
          <a:xfrm>
            <a:off x="640080" y="1243013"/>
            <a:ext cx="3855720" cy="4371974"/>
          </a:xfrm>
        </p:spPr>
        <p:txBody>
          <a:bodyPr>
            <a:normAutofit/>
          </a:bodyPr>
          <a:lstStyle/>
          <a:p>
            <a:r>
              <a:rPr lang="en-US" b="1" u="sng">
                <a:solidFill>
                  <a:srgbClr val="FFFFFF"/>
                </a:solidFill>
              </a:rPr>
              <a:t>INTRODUCTION</a:t>
            </a:r>
            <a:endParaRPr lang="en-US" u="sng">
              <a:solidFill>
                <a:srgbClr val="FFFFFF"/>
              </a:solidFill>
            </a:endParaRPr>
          </a:p>
        </p:txBody>
      </p:sp>
      <p:sp>
        <p:nvSpPr>
          <p:cNvPr id="17" name="Rectangle 1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0E7477-16F8-3043-839E-E71B5B6290B3}"/>
              </a:ext>
            </a:extLst>
          </p:cNvPr>
          <p:cNvSpPr>
            <a:spLocks noGrp="1"/>
          </p:cNvSpPr>
          <p:nvPr>
            <p:ph idx="1"/>
          </p:nvPr>
        </p:nvSpPr>
        <p:spPr>
          <a:xfrm>
            <a:off x="6172200" y="804672"/>
            <a:ext cx="5221224" cy="5230368"/>
          </a:xfrm>
        </p:spPr>
        <p:txBody>
          <a:bodyPr anchor="ctr">
            <a:normAutofit/>
          </a:bodyPr>
          <a:lstStyle/>
          <a:p>
            <a:pPr marL="0" indent="0" algn="just">
              <a:buNone/>
            </a:pPr>
            <a:r>
              <a:rPr lang="en-US" sz="2200" dirty="0">
                <a:solidFill>
                  <a:srgbClr val="000000"/>
                </a:solidFill>
              </a:rPr>
              <a:t>The ranking of universities and the quality of course offered by it is center to any student’s aspirations. The rankings of education programs will assist you in finding the right classroom. </a:t>
            </a:r>
          </a:p>
        </p:txBody>
      </p:sp>
    </p:spTree>
    <p:extLst>
      <p:ext uri="{BB962C8B-B14F-4D97-AF65-F5344CB8AC3E}">
        <p14:creationId xmlns:p14="http://schemas.microsoft.com/office/powerpoint/2010/main" val="33742749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7">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AA05DCF1-ED60-AE44-9562-4C54B2638BA9}"/>
              </a:ext>
            </a:extLst>
          </p:cNvPr>
          <p:cNvSpPr>
            <a:spLocks noGrp="1"/>
          </p:cNvSpPr>
          <p:nvPr>
            <p:ph type="title"/>
          </p:nvPr>
        </p:nvSpPr>
        <p:spPr>
          <a:xfrm>
            <a:off x="640080" y="1243013"/>
            <a:ext cx="3855720" cy="4371974"/>
          </a:xfrm>
        </p:spPr>
        <p:txBody>
          <a:bodyPr>
            <a:normAutofit/>
          </a:bodyPr>
          <a:lstStyle/>
          <a:p>
            <a:r>
              <a:rPr lang="en-US" b="1" u="sng">
                <a:solidFill>
                  <a:srgbClr val="FFFFFF"/>
                </a:solidFill>
              </a:rPr>
              <a:t>PROBLEM STATEMENT</a:t>
            </a:r>
          </a:p>
        </p:txBody>
      </p:sp>
      <p:sp>
        <p:nvSpPr>
          <p:cNvPr id="17" name="Rectangle 1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7072C4-8E9D-FA43-98A6-57125BFBF722}"/>
              </a:ext>
            </a:extLst>
          </p:cNvPr>
          <p:cNvSpPr>
            <a:spLocks noGrp="1"/>
          </p:cNvSpPr>
          <p:nvPr>
            <p:ph idx="1"/>
          </p:nvPr>
        </p:nvSpPr>
        <p:spPr>
          <a:xfrm>
            <a:off x="6172200" y="804672"/>
            <a:ext cx="5221224" cy="5230368"/>
          </a:xfrm>
        </p:spPr>
        <p:txBody>
          <a:bodyPr anchor="ctr">
            <a:noAutofit/>
          </a:bodyPr>
          <a:lstStyle/>
          <a:p>
            <a:pPr marL="0" indent="0" algn="just">
              <a:buNone/>
            </a:pPr>
            <a:r>
              <a:rPr lang="en-US" sz="2200" dirty="0">
                <a:solidFill>
                  <a:srgbClr val="000000"/>
                </a:solidFill>
              </a:rPr>
              <a:t>One of the most important determinants of any organization and educational institution's performance is its university recognition.</a:t>
            </a:r>
          </a:p>
          <a:p>
            <a:pPr marL="0" indent="0" algn="just">
              <a:buNone/>
            </a:pPr>
            <a:r>
              <a:rPr lang="en-US" sz="2200" dirty="0">
                <a:solidFill>
                  <a:srgbClr val="000000"/>
                </a:solidFill>
              </a:rPr>
              <a:t>Looking at the ongoing competition between the universities, it has become necessary for every university to have unique courses along with varied course options to stand out amongst the rest.</a:t>
            </a:r>
          </a:p>
          <a:p>
            <a:pPr marL="0" indent="0" algn="just">
              <a:buNone/>
            </a:pPr>
            <a:r>
              <a:rPr lang="en-US" sz="2200" dirty="0">
                <a:solidFill>
                  <a:srgbClr val="000000"/>
                </a:solidFill>
              </a:rPr>
              <a:t>The courses offered by the university should be updated according to the current industry trends which is necessary as everything around us is getting advanced day by day and being updated is a major task.</a:t>
            </a:r>
          </a:p>
        </p:txBody>
      </p:sp>
    </p:spTree>
    <p:extLst>
      <p:ext uri="{BB962C8B-B14F-4D97-AF65-F5344CB8AC3E}">
        <p14:creationId xmlns:p14="http://schemas.microsoft.com/office/powerpoint/2010/main" val="34402801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B759EF2A-FD43-E546-8853-51905815D61D}"/>
              </a:ext>
            </a:extLst>
          </p:cNvPr>
          <p:cNvSpPr>
            <a:spLocks noGrp="1"/>
          </p:cNvSpPr>
          <p:nvPr>
            <p:ph type="title"/>
          </p:nvPr>
        </p:nvSpPr>
        <p:spPr>
          <a:xfrm>
            <a:off x="640080" y="1243013"/>
            <a:ext cx="3855720" cy="4371974"/>
          </a:xfrm>
        </p:spPr>
        <p:txBody>
          <a:bodyPr>
            <a:normAutofit/>
          </a:bodyPr>
          <a:lstStyle/>
          <a:p>
            <a:r>
              <a:rPr lang="en-US" b="1" u="sng">
                <a:solidFill>
                  <a:srgbClr val="FFFFFF"/>
                </a:solidFill>
              </a:rPr>
              <a:t>PROBLEM SOLUTION</a:t>
            </a:r>
            <a:endParaRPr lang="en-US" u="sng">
              <a:solidFill>
                <a:srgbClr val="FFFFFF"/>
              </a:solidFill>
            </a:endParaRPr>
          </a:p>
        </p:txBody>
      </p:sp>
      <p:sp>
        <p:nvSpPr>
          <p:cNvPr id="22" name="Rectangle 2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3CC71-E059-C741-A1E9-2992FE87969D}"/>
              </a:ext>
            </a:extLst>
          </p:cNvPr>
          <p:cNvSpPr>
            <a:spLocks noGrp="1"/>
          </p:cNvSpPr>
          <p:nvPr>
            <p:ph idx="1"/>
          </p:nvPr>
        </p:nvSpPr>
        <p:spPr>
          <a:xfrm>
            <a:off x="6172200" y="804672"/>
            <a:ext cx="5221224" cy="5230368"/>
          </a:xfrm>
        </p:spPr>
        <p:txBody>
          <a:bodyPr anchor="ctr">
            <a:normAutofit/>
          </a:bodyPr>
          <a:lstStyle/>
          <a:p>
            <a:pPr algn="just"/>
            <a:r>
              <a:rPr lang="en-US" sz="1500" dirty="0">
                <a:solidFill>
                  <a:srgbClr val="000000"/>
                </a:solidFill>
              </a:rPr>
              <a:t>The primary goal of the model is to create a system that allows students to get a preview of the courses as well as choose courses that are tailored to their interest and research preferences.</a:t>
            </a:r>
          </a:p>
          <a:p>
            <a:pPr algn="just"/>
            <a:r>
              <a:rPr lang="en-US" sz="1500" dirty="0">
                <a:solidFill>
                  <a:srgbClr val="000000"/>
                </a:solidFill>
              </a:rPr>
              <a:t>The procedure of the model will track each course’s feedback within the system which will automatically determine the course’s rating. </a:t>
            </a:r>
          </a:p>
          <a:p>
            <a:pPr algn="just"/>
            <a:r>
              <a:rPr lang="en-US" sz="1500" dirty="0">
                <a:solidFill>
                  <a:srgbClr val="000000"/>
                </a:solidFill>
              </a:rPr>
              <a:t>The model will also keep a track of faculty feedback and assist the administrators in ranking courses and implement innovative course structures for better results. </a:t>
            </a:r>
          </a:p>
          <a:p>
            <a:pPr algn="just"/>
            <a:r>
              <a:rPr lang="en-US" sz="1500" dirty="0">
                <a:solidFill>
                  <a:srgbClr val="000000"/>
                </a:solidFill>
              </a:rPr>
              <a:t>The model measures each student’s overall achievement over 5-year period as well as data on which courses affected their progress in order to rate courses based on the satisfaction of the students’ who took that subject.</a:t>
            </a:r>
          </a:p>
          <a:p>
            <a:pPr algn="just"/>
            <a:r>
              <a:rPr lang="en-US" sz="1500" dirty="0">
                <a:solidFill>
                  <a:srgbClr val="000000"/>
                </a:solidFill>
              </a:rPr>
              <a:t>Hence, with proper statistics such as popularity of course, employment prospects, faculty rating, alignment of courses with industry trends, professional growth of an individual over a span of 5 years after taking this course etc. can help in performance measurement.</a:t>
            </a:r>
            <a:endParaRPr lang="en-US" sz="1500" b="0" dirty="0">
              <a:solidFill>
                <a:srgbClr val="000000"/>
              </a:solidFill>
              <a:effectLst/>
            </a:endParaRPr>
          </a:p>
          <a:p>
            <a:pPr marL="0" indent="0">
              <a:buNone/>
            </a:pPr>
            <a:br>
              <a:rPr lang="en-US" sz="1500" dirty="0">
                <a:solidFill>
                  <a:srgbClr val="000000"/>
                </a:solidFill>
              </a:rPr>
            </a:br>
            <a:endParaRPr lang="en-US" sz="1500" dirty="0">
              <a:solidFill>
                <a:srgbClr val="000000"/>
              </a:solidFill>
            </a:endParaRPr>
          </a:p>
        </p:txBody>
      </p:sp>
    </p:spTree>
    <p:extLst>
      <p:ext uri="{BB962C8B-B14F-4D97-AF65-F5344CB8AC3E}">
        <p14:creationId xmlns:p14="http://schemas.microsoft.com/office/powerpoint/2010/main" val="40587983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0E83474D-829F-2E44-9007-96667B0B838B}"/>
              </a:ext>
            </a:extLst>
          </p:cNvPr>
          <p:cNvSpPr>
            <a:spLocks noGrp="1"/>
          </p:cNvSpPr>
          <p:nvPr>
            <p:ph type="title"/>
          </p:nvPr>
        </p:nvSpPr>
        <p:spPr>
          <a:xfrm>
            <a:off x="640080" y="1243013"/>
            <a:ext cx="3855720" cy="4371974"/>
          </a:xfrm>
        </p:spPr>
        <p:txBody>
          <a:bodyPr>
            <a:normAutofit/>
          </a:bodyPr>
          <a:lstStyle/>
          <a:p>
            <a:r>
              <a:rPr lang="en-US" b="1" u="sng">
                <a:solidFill>
                  <a:srgbClr val="FFFFFF"/>
                </a:solidFill>
              </a:rPr>
              <a:t>To calculate course ranking:</a:t>
            </a:r>
            <a:endParaRPr lang="en-US">
              <a:solidFill>
                <a:srgbClr val="FFFFFF"/>
              </a:solidFill>
            </a:endParaRPr>
          </a:p>
        </p:txBody>
      </p:sp>
      <p:sp>
        <p:nvSpPr>
          <p:cNvPr id="7"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0396C4-02D3-944F-B018-439B8EFCEA64}"/>
              </a:ext>
            </a:extLst>
          </p:cNvPr>
          <p:cNvSpPr>
            <a:spLocks noGrp="1"/>
          </p:cNvSpPr>
          <p:nvPr>
            <p:ph idx="1"/>
          </p:nvPr>
        </p:nvSpPr>
        <p:spPr>
          <a:xfrm>
            <a:off x="5549462" y="804672"/>
            <a:ext cx="5843962" cy="5230368"/>
          </a:xfrm>
        </p:spPr>
        <p:txBody>
          <a:bodyPr anchor="ctr">
            <a:normAutofit/>
          </a:bodyPr>
          <a:lstStyle/>
          <a:p>
            <a:pPr algn="just"/>
            <a:r>
              <a:rPr lang="en-US" sz="2200" dirty="0">
                <a:solidFill>
                  <a:srgbClr val="000000"/>
                </a:solidFill>
              </a:rPr>
              <a:t>Course Ranking can be determined by class course offer and seat assignment. </a:t>
            </a:r>
            <a:r>
              <a:rPr lang="en-US" sz="2200" dirty="0" err="1">
                <a:solidFill>
                  <a:srgbClr val="000000"/>
                </a:solidFill>
              </a:rPr>
              <a:t>getcourseRanking</a:t>
            </a:r>
            <a:r>
              <a:rPr lang="en-US" sz="2200" dirty="0">
                <a:solidFill>
                  <a:srgbClr val="000000"/>
                </a:solidFill>
              </a:rPr>
              <a:t>() is a method in  class course offer which ranks the course offered according to course feedback and faculty rating.</a:t>
            </a:r>
          </a:p>
          <a:p>
            <a:pPr marL="0" indent="0" algn="just">
              <a:buNone/>
            </a:pPr>
            <a:endParaRPr lang="en-US" sz="2200" dirty="0">
              <a:solidFill>
                <a:srgbClr val="000000"/>
              </a:solidFill>
            </a:endParaRPr>
          </a:p>
          <a:p>
            <a:pPr algn="just"/>
            <a:r>
              <a:rPr lang="en-US" sz="2200" dirty="0">
                <a:solidFill>
                  <a:srgbClr val="000000"/>
                </a:solidFill>
              </a:rPr>
              <a:t>Course score = (sum of all graduate scores in the course) / (number of graduates in the course * ((</a:t>
            </a:r>
            <a:r>
              <a:rPr lang="en-US" sz="2200" dirty="0" err="1">
                <a:solidFill>
                  <a:srgbClr val="000000"/>
                </a:solidFill>
              </a:rPr>
              <a:t>Course_Rating</a:t>
            </a:r>
            <a:r>
              <a:rPr lang="en-US" sz="2200" dirty="0">
                <a:solidFill>
                  <a:srgbClr val="000000"/>
                </a:solidFill>
              </a:rPr>
              <a:t> + </a:t>
            </a:r>
            <a:r>
              <a:rPr lang="en-US" sz="2200" dirty="0" err="1">
                <a:solidFill>
                  <a:srgbClr val="000000"/>
                </a:solidFill>
              </a:rPr>
              <a:t>Relevant_CourseRating</a:t>
            </a:r>
            <a:r>
              <a:rPr lang="en-US" sz="2200" dirty="0">
                <a:solidFill>
                  <a:srgbClr val="000000"/>
                </a:solidFill>
              </a:rPr>
              <a:t> + </a:t>
            </a:r>
            <a:r>
              <a:rPr lang="en-US" sz="2200" dirty="0" err="1">
                <a:solidFill>
                  <a:srgbClr val="000000"/>
                </a:solidFill>
              </a:rPr>
              <a:t>Helpful_Course</a:t>
            </a:r>
            <a:r>
              <a:rPr lang="en-US" sz="2200" dirty="0">
                <a:solidFill>
                  <a:srgbClr val="000000"/>
                </a:solidFill>
              </a:rPr>
              <a:t> / 3));</a:t>
            </a:r>
          </a:p>
          <a:p>
            <a:pPr marL="0" indent="0" algn="just">
              <a:buNone/>
            </a:pPr>
            <a:endParaRPr lang="en-US" sz="2200" dirty="0">
              <a:solidFill>
                <a:srgbClr val="000000"/>
              </a:solidFill>
            </a:endParaRPr>
          </a:p>
        </p:txBody>
      </p:sp>
    </p:spTree>
    <p:extLst>
      <p:ext uri="{BB962C8B-B14F-4D97-AF65-F5344CB8AC3E}">
        <p14:creationId xmlns:p14="http://schemas.microsoft.com/office/powerpoint/2010/main" val="42309268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C9D994-BB3A-F54C-B835-80C0E6AC0BBB}"/>
              </a:ext>
            </a:extLst>
          </p:cNvPr>
          <p:cNvSpPr>
            <a:spLocks noGrp="1"/>
          </p:cNvSpPr>
          <p:nvPr>
            <p:ph type="title"/>
          </p:nvPr>
        </p:nvSpPr>
        <p:spPr>
          <a:xfrm>
            <a:off x="640079" y="2053641"/>
            <a:ext cx="3669161" cy="2760098"/>
          </a:xfrm>
        </p:spPr>
        <p:txBody>
          <a:bodyPr>
            <a:normAutofit/>
          </a:bodyPr>
          <a:lstStyle/>
          <a:p>
            <a:r>
              <a:rPr lang="en-US" b="1" u="sng">
                <a:solidFill>
                  <a:srgbClr val="FFFFFF"/>
                </a:solidFill>
              </a:rPr>
              <a:t>Calculate faculty rating :</a:t>
            </a:r>
            <a:endParaRPr lang="en-US" u="sng">
              <a:solidFill>
                <a:srgbClr val="FFFFFF"/>
              </a:solidFill>
            </a:endParaRPr>
          </a:p>
        </p:txBody>
      </p:sp>
      <p:sp>
        <p:nvSpPr>
          <p:cNvPr id="3" name="Content Placeholder 2">
            <a:extLst>
              <a:ext uri="{FF2B5EF4-FFF2-40B4-BE49-F238E27FC236}">
                <a16:creationId xmlns:a16="http://schemas.microsoft.com/office/drawing/2014/main" id="{C3B93278-546D-714B-8A66-50D27C1DD991}"/>
              </a:ext>
            </a:extLst>
          </p:cNvPr>
          <p:cNvSpPr>
            <a:spLocks noGrp="1"/>
          </p:cNvSpPr>
          <p:nvPr>
            <p:ph idx="1"/>
          </p:nvPr>
        </p:nvSpPr>
        <p:spPr>
          <a:xfrm>
            <a:off x="5943600" y="801866"/>
            <a:ext cx="5453058" cy="5230634"/>
          </a:xfrm>
        </p:spPr>
        <p:txBody>
          <a:bodyPr anchor="ctr">
            <a:normAutofit/>
          </a:bodyPr>
          <a:lstStyle/>
          <a:p>
            <a:pPr marL="0" indent="0">
              <a:buNone/>
            </a:pPr>
            <a:r>
              <a:rPr lang="en-US" sz="2200" dirty="0">
                <a:solidFill>
                  <a:srgbClr val="000000"/>
                </a:solidFill>
              </a:rPr>
              <a:t>The attribute for faculty evaluation can be added in course offer class where we are assigning a seat to a student in course through </a:t>
            </a:r>
            <a:r>
              <a:rPr lang="en-US" sz="2200" dirty="0" err="1">
                <a:solidFill>
                  <a:srgbClr val="000000"/>
                </a:solidFill>
              </a:rPr>
              <a:t>assignemptySeat</a:t>
            </a:r>
            <a:r>
              <a:rPr lang="en-US" sz="2200" dirty="0">
                <a:solidFill>
                  <a:srgbClr val="000000"/>
                </a:solidFill>
              </a:rPr>
              <a:t>().Course offer class contains details of faculty assigned for that course. Whenever, we will assign seat to student in course offer class, the student gets to evaluate the faculty. Afterwards, the final faculty rating can be calculated by iterating over rating given by all the students and taking the average.</a:t>
            </a:r>
          </a:p>
        </p:txBody>
      </p:sp>
    </p:spTree>
    <p:extLst>
      <p:ext uri="{BB962C8B-B14F-4D97-AF65-F5344CB8AC3E}">
        <p14:creationId xmlns:p14="http://schemas.microsoft.com/office/powerpoint/2010/main" val="400389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517F4B-6B68-D244-BE36-619E9D6A8399}"/>
              </a:ext>
            </a:extLst>
          </p:cNvPr>
          <p:cNvSpPr>
            <a:spLocks noGrp="1"/>
          </p:cNvSpPr>
          <p:nvPr>
            <p:ph type="title"/>
          </p:nvPr>
        </p:nvSpPr>
        <p:spPr>
          <a:xfrm>
            <a:off x="640079" y="2053641"/>
            <a:ext cx="3669161" cy="2760098"/>
          </a:xfrm>
        </p:spPr>
        <p:txBody>
          <a:bodyPr>
            <a:normAutofit/>
          </a:bodyPr>
          <a:lstStyle/>
          <a:p>
            <a:r>
              <a:rPr lang="en-US" b="1">
                <a:solidFill>
                  <a:srgbClr val="FFFFFF"/>
                </a:solidFill>
              </a:rPr>
              <a:t>Calculate growth of student over 5-year period</a:t>
            </a:r>
            <a:endParaRPr lang="en-US">
              <a:solidFill>
                <a:srgbClr val="FFFFFF"/>
              </a:solidFill>
            </a:endParaRPr>
          </a:p>
        </p:txBody>
      </p:sp>
      <p:sp>
        <p:nvSpPr>
          <p:cNvPr id="3" name="Content Placeholder 2">
            <a:extLst>
              <a:ext uri="{FF2B5EF4-FFF2-40B4-BE49-F238E27FC236}">
                <a16:creationId xmlns:a16="http://schemas.microsoft.com/office/drawing/2014/main" id="{D2A623A4-DDB5-FE41-AA77-0C54523796DA}"/>
              </a:ext>
            </a:extLst>
          </p:cNvPr>
          <p:cNvSpPr>
            <a:spLocks noGrp="1"/>
          </p:cNvSpPr>
          <p:nvPr>
            <p:ph idx="1"/>
          </p:nvPr>
        </p:nvSpPr>
        <p:spPr>
          <a:xfrm>
            <a:off x="6090574" y="801866"/>
            <a:ext cx="5306084" cy="5230634"/>
          </a:xfrm>
        </p:spPr>
        <p:txBody>
          <a:bodyPr anchor="ctr">
            <a:normAutofit fontScale="85000" lnSpcReduction="20000"/>
          </a:bodyPr>
          <a:lstStyle/>
          <a:p>
            <a:r>
              <a:rPr lang="en-US" sz="2400" u="sng" dirty="0">
                <a:solidFill>
                  <a:srgbClr val="000000"/>
                </a:solidFill>
              </a:rPr>
              <a:t>Get the GPA of student</a:t>
            </a:r>
            <a:r>
              <a:rPr lang="en-US" sz="2400" dirty="0">
                <a:solidFill>
                  <a:srgbClr val="000000"/>
                </a:solidFill>
              </a:rPr>
              <a:t> : Transcript class has a record of all the courses taken by the student. We can retrieve all course load objects to find GPA. For this, define a method named calculateGPA() in transcript class which will iterate through all courseload objects and get the seat assignment. For a given seat assignment get course grade. Total all the grades and take average. In the student profile class create a reference to transcript instance and define a method named getGPA() which will call the CalculateGPA method.</a:t>
            </a:r>
            <a:endParaRPr lang="en-US" sz="2400" b="0" dirty="0">
              <a:solidFill>
                <a:srgbClr val="000000"/>
              </a:solidFill>
              <a:effectLst/>
            </a:endParaRPr>
          </a:p>
          <a:p>
            <a:r>
              <a:rPr lang="en-US" sz="2400" u="sng" dirty="0">
                <a:solidFill>
                  <a:srgbClr val="000000"/>
                </a:solidFill>
              </a:rPr>
              <a:t>Alumni Information </a:t>
            </a:r>
            <a:r>
              <a:rPr lang="en-US" sz="2400" dirty="0">
                <a:solidFill>
                  <a:srgbClr val="000000"/>
                </a:solidFill>
              </a:rPr>
              <a:t>:  We can create a function named sendGoogleForm() for Admin to track the progress of student and get feedback after students graduated in which every year admin can send a google form to alumni in bulk which will include information such as current employee status, number of promotions received, job satisfaction, current salary, rate the courses based on relevance of the job.</a:t>
            </a:r>
            <a:endParaRPr lang="en-US" sz="2400" b="0" dirty="0">
              <a:solidFill>
                <a:srgbClr val="000000"/>
              </a:solidFill>
              <a:effectLst/>
            </a:endParaRPr>
          </a:p>
          <a:p>
            <a:pPr marL="0" indent="0">
              <a:buNone/>
            </a:pPr>
            <a:br>
              <a:rPr lang="en-US" sz="1500" dirty="0">
                <a:solidFill>
                  <a:srgbClr val="000000"/>
                </a:solidFill>
              </a:rPr>
            </a:br>
            <a:endParaRPr lang="en-US" sz="1500" dirty="0">
              <a:solidFill>
                <a:srgbClr val="000000"/>
              </a:solidFill>
            </a:endParaRPr>
          </a:p>
        </p:txBody>
      </p:sp>
    </p:spTree>
    <p:extLst>
      <p:ext uri="{BB962C8B-B14F-4D97-AF65-F5344CB8AC3E}">
        <p14:creationId xmlns:p14="http://schemas.microsoft.com/office/powerpoint/2010/main" val="155614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8675A3-CFCF-C84E-8C14-C493B47AA12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b="1" kern="1200">
                <a:solidFill>
                  <a:schemeClr val="bg1"/>
                </a:solidFill>
                <a:latin typeface="+mj-lt"/>
                <a:ea typeface="+mj-ea"/>
                <a:cs typeface="+mj-cs"/>
              </a:rPr>
              <a:t>OBJECT MODEL</a:t>
            </a:r>
            <a:endParaRPr lang="en-US" sz="5400" kern="1200">
              <a:solidFill>
                <a:schemeClr val="bg1"/>
              </a:solidFill>
              <a:latin typeface="+mj-lt"/>
              <a:ea typeface="+mj-ea"/>
              <a:cs typeface="+mj-cs"/>
            </a:endParaRPr>
          </a:p>
        </p:txBody>
      </p:sp>
      <p:pic>
        <p:nvPicPr>
          <p:cNvPr id="5" name="Content Placeholder 4" descr="Diagram&#10;&#10;Description automatically generated">
            <a:extLst>
              <a:ext uri="{FF2B5EF4-FFF2-40B4-BE49-F238E27FC236}">
                <a16:creationId xmlns:a16="http://schemas.microsoft.com/office/drawing/2014/main" id="{F4E5E076-C061-C64E-9849-619F9E40B893}"/>
              </a:ext>
            </a:extLst>
          </p:cNvPr>
          <p:cNvPicPr>
            <a:picLocks noChangeAspect="1"/>
          </p:cNvPicPr>
          <p:nvPr/>
        </p:nvPicPr>
        <p:blipFill>
          <a:blip r:embed="rId2"/>
          <a:stretch>
            <a:fillRect/>
          </a:stretch>
        </p:blipFill>
        <p:spPr>
          <a:xfrm>
            <a:off x="2610479" y="2139351"/>
            <a:ext cx="6971041" cy="4165196"/>
          </a:xfrm>
          <a:prstGeom prst="rect">
            <a:avLst/>
          </a:prstGeom>
        </p:spPr>
      </p:pic>
    </p:spTree>
    <p:extLst>
      <p:ext uri="{BB962C8B-B14F-4D97-AF65-F5344CB8AC3E}">
        <p14:creationId xmlns:p14="http://schemas.microsoft.com/office/powerpoint/2010/main" val="113765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712EC-E220-5941-B018-B7CF43B1032C}"/>
              </a:ext>
            </a:extLst>
          </p:cNvPr>
          <p:cNvSpPr>
            <a:spLocks noGrp="1"/>
          </p:cNvSpPr>
          <p:nvPr>
            <p:ph type="title"/>
          </p:nvPr>
        </p:nvSpPr>
        <p:spPr>
          <a:xfrm>
            <a:off x="838200" y="184806"/>
            <a:ext cx="10515600" cy="943908"/>
          </a:xfrm>
        </p:spPr>
        <p:txBody>
          <a:bodyPr vert="horz" lIns="91440" tIns="45720" rIns="91440" bIns="45720" rtlCol="0" anchor="ctr">
            <a:normAutofit/>
          </a:bodyPr>
          <a:lstStyle/>
          <a:p>
            <a:r>
              <a:rPr lang="en-US" sz="5200" b="1" kern="1200" dirty="0">
                <a:solidFill>
                  <a:schemeClr val="tx1"/>
                </a:solidFill>
                <a:latin typeface="+mj-lt"/>
                <a:ea typeface="+mj-ea"/>
                <a:cs typeface="+mj-cs"/>
              </a:rPr>
              <a:t>CLASS DIAGRAM</a:t>
            </a:r>
            <a:endParaRPr lang="en-US" sz="5200" kern="1200" dirty="0">
              <a:solidFill>
                <a:schemeClr val="tx1"/>
              </a:solidFill>
              <a:latin typeface="+mj-lt"/>
              <a:ea typeface="+mj-ea"/>
              <a:cs typeface="+mj-cs"/>
            </a:endParaRPr>
          </a:p>
        </p:txBody>
      </p:sp>
      <p:pic>
        <p:nvPicPr>
          <p:cNvPr id="11" name="Content Placeholder 10" descr="Diagram&#10;&#10;Description automatically generated">
            <a:extLst>
              <a:ext uri="{FF2B5EF4-FFF2-40B4-BE49-F238E27FC236}">
                <a16:creationId xmlns:a16="http://schemas.microsoft.com/office/drawing/2014/main" id="{C7308B3E-CA40-634E-AECD-238874EB1809}"/>
              </a:ext>
            </a:extLst>
          </p:cNvPr>
          <p:cNvPicPr>
            <a:picLocks noChangeAspect="1"/>
          </p:cNvPicPr>
          <p:nvPr/>
        </p:nvPicPr>
        <p:blipFill>
          <a:blip r:embed="rId3"/>
          <a:stretch>
            <a:fillRect/>
          </a:stretch>
        </p:blipFill>
        <p:spPr>
          <a:xfrm>
            <a:off x="1128713" y="1128714"/>
            <a:ext cx="10044111" cy="5167015"/>
          </a:xfrm>
          <a:prstGeom prst="rect">
            <a:avLst/>
          </a:prstGeom>
        </p:spPr>
      </p:pic>
    </p:spTree>
    <p:extLst>
      <p:ext uri="{BB962C8B-B14F-4D97-AF65-F5344CB8AC3E}">
        <p14:creationId xmlns:p14="http://schemas.microsoft.com/office/powerpoint/2010/main" val="3536329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676</Words>
  <Application>Microsoft Office PowerPoint</Application>
  <PresentationFormat>Widescreen</PresentationFormat>
  <Paragraphs>41</Paragraphs>
  <Slides>17</Slides>
  <Notes>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University Model: Performance measurement</vt:lpstr>
      <vt:lpstr>INTRODUCTION</vt:lpstr>
      <vt:lpstr>PROBLEM STATEMENT</vt:lpstr>
      <vt:lpstr>PROBLEM SOLUTION</vt:lpstr>
      <vt:lpstr>To calculate course ranking:</vt:lpstr>
      <vt:lpstr>Calculate faculty rating :</vt:lpstr>
      <vt:lpstr>Calculate growth of student over 5-year period</vt:lpstr>
      <vt:lpstr>OBJECT MODEL</vt:lpstr>
      <vt:lpstr>CLASS DIAGRAM</vt:lpstr>
      <vt:lpstr>SEQUENCE DIAGRAM ADMIN</vt:lpstr>
      <vt:lpstr>SEQUENCE DIAGRAM STUDENT</vt:lpstr>
      <vt:lpstr>GUI REPRESENTATION</vt:lpstr>
      <vt:lpstr>Admin Dashboard</vt:lpstr>
      <vt:lpstr>Admin – Student Tab</vt:lpstr>
      <vt:lpstr>Student View – Register for courses</vt:lpstr>
      <vt:lpstr>Student View- Grades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Model: Performance measurement</dc:title>
  <dc:creator>Amisha Gupta</dc:creator>
  <cp:lastModifiedBy>ajinkya babar</cp:lastModifiedBy>
  <cp:revision>20</cp:revision>
  <dcterms:created xsi:type="dcterms:W3CDTF">2021-03-22T01:32:19Z</dcterms:created>
  <dcterms:modified xsi:type="dcterms:W3CDTF">2021-03-22T03:40:48Z</dcterms:modified>
</cp:coreProperties>
</file>